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81"/>
  </p:notesMasterIdLst>
  <p:handoutMasterIdLst>
    <p:handoutMasterId r:id="rId82"/>
  </p:handoutMasterIdLst>
  <p:sldIdLst>
    <p:sldId id="274" r:id="rId3"/>
    <p:sldId id="468" r:id="rId4"/>
    <p:sldId id="401" r:id="rId5"/>
    <p:sldId id="508" r:id="rId6"/>
    <p:sldId id="509" r:id="rId7"/>
    <p:sldId id="510" r:id="rId8"/>
    <p:sldId id="511" r:id="rId9"/>
    <p:sldId id="519" r:id="rId10"/>
    <p:sldId id="521" r:id="rId11"/>
    <p:sldId id="512" r:id="rId12"/>
    <p:sldId id="513" r:id="rId13"/>
    <p:sldId id="514" r:id="rId14"/>
    <p:sldId id="515" r:id="rId15"/>
    <p:sldId id="526" r:id="rId16"/>
    <p:sldId id="527" r:id="rId17"/>
    <p:sldId id="469" r:id="rId18"/>
    <p:sldId id="470" r:id="rId19"/>
    <p:sldId id="471" r:id="rId20"/>
    <p:sldId id="506" r:id="rId21"/>
    <p:sldId id="472" r:id="rId22"/>
    <p:sldId id="517" r:id="rId23"/>
    <p:sldId id="484" r:id="rId24"/>
    <p:sldId id="518" r:id="rId25"/>
    <p:sldId id="485" r:id="rId26"/>
    <p:sldId id="474" r:id="rId27"/>
    <p:sldId id="486" r:id="rId28"/>
    <p:sldId id="487" r:id="rId29"/>
    <p:sldId id="488" r:id="rId30"/>
    <p:sldId id="522" r:id="rId31"/>
    <p:sldId id="489" r:id="rId32"/>
    <p:sldId id="523" r:id="rId33"/>
    <p:sldId id="524" r:id="rId34"/>
    <p:sldId id="492" r:id="rId35"/>
    <p:sldId id="525" r:id="rId36"/>
    <p:sldId id="494" r:id="rId37"/>
    <p:sldId id="496" r:id="rId38"/>
    <p:sldId id="497" r:id="rId39"/>
    <p:sldId id="529" r:id="rId40"/>
    <p:sldId id="530" r:id="rId41"/>
    <p:sldId id="531" r:id="rId42"/>
    <p:sldId id="532" r:id="rId43"/>
    <p:sldId id="533" r:id="rId44"/>
    <p:sldId id="541" r:id="rId45"/>
    <p:sldId id="542" r:id="rId46"/>
    <p:sldId id="543" r:id="rId47"/>
    <p:sldId id="544" r:id="rId48"/>
    <p:sldId id="539" r:id="rId49"/>
    <p:sldId id="545" r:id="rId50"/>
    <p:sldId id="546" r:id="rId51"/>
    <p:sldId id="535" r:id="rId52"/>
    <p:sldId id="537" r:id="rId53"/>
    <p:sldId id="538" r:id="rId54"/>
    <p:sldId id="501" r:id="rId55"/>
    <p:sldId id="534" r:id="rId56"/>
    <p:sldId id="551" r:id="rId57"/>
    <p:sldId id="552" r:id="rId58"/>
    <p:sldId id="553" r:id="rId59"/>
    <p:sldId id="549" r:id="rId60"/>
    <p:sldId id="550" r:id="rId61"/>
    <p:sldId id="554" r:id="rId62"/>
    <p:sldId id="566" r:id="rId63"/>
    <p:sldId id="567" r:id="rId64"/>
    <p:sldId id="556" r:id="rId65"/>
    <p:sldId id="568" r:id="rId66"/>
    <p:sldId id="569" r:id="rId67"/>
    <p:sldId id="570" r:id="rId68"/>
    <p:sldId id="571" r:id="rId69"/>
    <p:sldId id="559" r:id="rId70"/>
    <p:sldId id="562" r:id="rId71"/>
    <p:sldId id="563" r:id="rId72"/>
    <p:sldId id="565" r:id="rId73"/>
    <p:sldId id="547" r:id="rId74"/>
    <p:sldId id="502" r:id="rId75"/>
    <p:sldId id="503" r:id="rId76"/>
    <p:sldId id="505" r:id="rId77"/>
    <p:sldId id="466" r:id="rId78"/>
    <p:sldId id="400" r:id="rId79"/>
    <p:sldId id="572" r:id="rId8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709A2BE3-2D0E-4BDF-9E7B-B5B14B6C6981}">
          <p14:sldIdLst>
            <p14:sldId id="274"/>
            <p14:sldId id="468"/>
            <p14:sldId id="401"/>
          </p14:sldIdLst>
        </p14:section>
        <p14:section name="Threads" id="{05BCF34A-8661-4AD7-B202-63D8D0FD3326}">
          <p14:sldIdLst>
            <p14:sldId id="508"/>
            <p14:sldId id="509"/>
            <p14:sldId id="510"/>
            <p14:sldId id="511"/>
            <p14:sldId id="519"/>
            <p14:sldId id="521"/>
            <p14:sldId id="512"/>
            <p14:sldId id="513"/>
            <p14:sldId id="514"/>
            <p14:sldId id="515"/>
            <p14:sldId id="526"/>
            <p14:sldId id="527"/>
          </p14:sldIdLst>
        </p14:section>
        <p14:section name="Synchronous Programming" id="{B2115837-DCA9-46A8-ADAD-6E3138ECCEC2}">
          <p14:sldIdLst>
            <p14:sldId id="469"/>
            <p14:sldId id="470"/>
            <p14:sldId id="471"/>
            <p14:sldId id="506"/>
            <p14:sldId id="472"/>
          </p14:sldIdLst>
        </p14:section>
        <p14:section name="Asynchronous Programming" id="{93FC89DF-414B-4AF7-8DA1-D3100AF6FA66}">
          <p14:sldIdLst>
            <p14:sldId id="517"/>
            <p14:sldId id="484"/>
            <p14:sldId id="518"/>
            <p14:sldId id="485"/>
            <p14:sldId id="474"/>
          </p14:sldIdLst>
        </p14:section>
        <p14:section name="Tasks" id="{B94A8AAE-9ED2-4F9D-874F-DA5F5D81C1F2}">
          <p14:sldIdLst>
            <p14:sldId id="486"/>
            <p14:sldId id="487"/>
            <p14:sldId id="488"/>
            <p14:sldId id="522"/>
            <p14:sldId id="489"/>
            <p14:sldId id="523"/>
            <p14:sldId id="524"/>
            <p14:sldId id="492"/>
            <p14:sldId id="525"/>
            <p14:sldId id="494"/>
            <p14:sldId id="496"/>
            <p14:sldId id="497"/>
            <p14:sldId id="529"/>
            <p14:sldId id="530"/>
            <p14:sldId id="531"/>
            <p14:sldId id="532"/>
            <p14:sldId id="533"/>
            <p14:sldId id="541"/>
            <p14:sldId id="542"/>
            <p14:sldId id="543"/>
            <p14:sldId id="544"/>
            <p14:sldId id="539"/>
            <p14:sldId id="545"/>
            <p14:sldId id="546"/>
            <p14:sldId id="535"/>
            <p14:sldId id="537"/>
            <p14:sldId id="538"/>
          </p14:sldIdLst>
        </p14:section>
        <p14:section name="TCP Networking" id="{7C5AEC48-4E9F-41C4-AC32-AC098E3E183B}">
          <p14:sldIdLst>
            <p14:sldId id="501"/>
            <p14:sldId id="534"/>
            <p14:sldId id="551"/>
            <p14:sldId id="552"/>
            <p14:sldId id="553"/>
            <p14:sldId id="549"/>
            <p14:sldId id="550"/>
            <p14:sldId id="554"/>
            <p14:sldId id="566"/>
            <p14:sldId id="567"/>
            <p14:sldId id="556"/>
            <p14:sldId id="568"/>
            <p14:sldId id="569"/>
            <p14:sldId id="570"/>
            <p14:sldId id="571"/>
            <p14:sldId id="559"/>
            <p14:sldId id="562"/>
            <p14:sldId id="563"/>
            <p14:sldId id="565"/>
          </p14:sldIdLst>
        </p14:section>
        <p14:section name="Operating System Concurrency" id="{6ABE95C2-59A3-468B-85C0-6301D1B988D7}">
          <p14:sldIdLst>
            <p14:sldId id="547"/>
            <p14:sldId id="502"/>
            <p14:sldId id="503"/>
          </p14:sldIdLst>
        </p14:section>
        <p14:section name="Conclusion" id="{10E03AB1-9AA8-4E86-9A64-D741901E50A2}">
          <p14:sldIdLst>
            <p14:sldId id="505"/>
            <p14:sldId id="466"/>
            <p14:sldId id="400"/>
            <p14:sldId id="57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A72A"/>
    <a:srgbClr val="F62E2E"/>
    <a:srgbClr val="FD5D5D"/>
    <a:srgbClr val="FE9C9C"/>
    <a:srgbClr val="FE5050"/>
    <a:srgbClr val="3399FF"/>
    <a:srgbClr val="F3BE60"/>
    <a:srgbClr val="FDFFFF"/>
    <a:srgbClr val="F3CD60"/>
    <a:srgbClr val="FFF0D9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9" autoAdjust="0"/>
    <p:restoredTop sz="94533" autoAdjust="0"/>
  </p:normalViewPr>
  <p:slideViewPr>
    <p:cSldViewPr>
      <p:cViewPr varScale="1">
        <p:scale>
          <a:sx n="73" d="100"/>
          <a:sy n="73" d="100"/>
        </p:scale>
        <p:origin x="-372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 showGuides="1">
      <p:cViewPr varScale="1">
        <p:scale>
          <a:sx n="55" d="100"/>
          <a:sy n="55" d="100"/>
        </p:scale>
        <p:origin x="2880" y="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21784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0461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957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551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6AA9B6E-EF24-4358-8895-FE1BE297D99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1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5.png"/><Relationship Id="rId3" Type="http://schemas.openxmlformats.org/officeDocument/2006/relationships/slide" Target="slide4.xml"/><Relationship Id="rId7" Type="http://schemas.openxmlformats.org/officeDocument/2006/relationships/image" Target="../media/image13.png"/><Relationship Id="rId12" Type="http://schemas.openxmlformats.org/officeDocument/2006/relationships/slide" Target="slide26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Asynchronous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366413" y="1881653"/>
            <a:ext cx="7382341" cy="1752600"/>
          </a:xfrm>
        </p:spPr>
        <p:txBody>
          <a:bodyPr/>
          <a:lstStyle/>
          <a:p>
            <a:r>
              <a:rPr lang="en-US" dirty="0"/>
              <a:t>Writing Concurrent Code in C#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823098">
            <a:off x="5038786" y="3845408"/>
            <a:ext cx="1844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Asynchronous Processing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D775665-D39D-4A63-8C86-04CE9CFC9E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78605" y="3451767"/>
            <a:ext cx="4939738" cy="2632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CD06D7B-7F5B-419D-A42A-6971A1C2B8C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D1A8713-18AC-4C8D-9CE4-FF32075D4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41" y="889552"/>
            <a:ext cx="1152949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List&lt;long&gt; numbers = new List&lt;long&gt;();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t = new Thread(() =&gt;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SumOddNumbers(numbers, 10, 100000000L));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t.Start();            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Console.WriteLine("What should I do?");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command =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if (command == "exit") break;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t.Join();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5D4EC0AD-FAE6-44E5-AA3E-0EE1928812FB}"/>
              </a:ext>
            </a:extLst>
          </p:cNvPr>
          <p:cNvSpPr/>
          <p:nvPr/>
        </p:nvSpPr>
        <p:spPr>
          <a:xfrm>
            <a:off x="379412" y="3031436"/>
            <a:ext cx="7848600" cy="2786268"/>
          </a:xfrm>
          <a:prstGeom prst="roundRect">
            <a:avLst>
              <a:gd name="adj" fmla="val 8526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– Example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832612" y="5437514"/>
            <a:ext cx="3733800" cy="1012172"/>
          </a:xfrm>
          <a:prstGeom prst="wedgeRoundRectCallout">
            <a:avLst>
              <a:gd name="adj1" fmla="val -39179"/>
              <a:gd name="adj2" fmla="val -11066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Console interface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remains unblocked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380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thread has its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/>
              <a:t>The start (bottom) of the stack is the method from which the thread began execution</a:t>
            </a:r>
          </a:p>
          <a:p>
            <a:pPr lvl="1"/>
            <a:r>
              <a:rPr lang="en-US" dirty="0"/>
              <a:t>Each method (frame) stores local variables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Stack</a:t>
            </a:r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827212" y="3972580"/>
          <a:ext cx="3505200" cy="19812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IsPrime()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PrintAllPrimes()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89212" y="60299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main thread</a:t>
            </a: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6018212" y="3961978"/>
          <a:ext cx="3505200" cy="14859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IsValidUrl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DownloadAsync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3012" y="5582960"/>
            <a:ext cx="295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background thread</a:t>
            </a:r>
          </a:p>
        </p:txBody>
      </p:sp>
    </p:spTree>
    <p:extLst>
      <p:ext uri="{BB962C8B-B14F-4D97-AF65-F5344CB8AC3E}">
        <p14:creationId xmlns:p14="http://schemas.microsoft.com/office/powerpoint/2010/main" xmlns="" val="263486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access 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Race Conditions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2667000"/>
            <a:ext cx="10750505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List&lt;int&gt; numbers = Enumerable.Range(0, 10000).ToList();</a:t>
            </a:r>
            <a:endParaRPr 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nn-NO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4; i++)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new Thread(() =&gt;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(numbers.Count &gt; 0)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numbers.RemoveAt(numbers.Count - 1);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}).Start();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0919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dirty="0"/>
              <a:t> resource can be safely accessed by multiple threads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dirty="0"/>
              <a:t> keyword grants access to only one thread at a time</a:t>
            </a:r>
          </a:p>
          <a:p>
            <a:pPr lvl="2"/>
            <a:r>
              <a:rPr lang="en-US" dirty="0"/>
              <a:t>Avoids race conditions</a:t>
            </a:r>
          </a:p>
          <a:p>
            <a:pPr lvl="1"/>
            <a:r>
              <a:rPr lang="en-US" dirty="0"/>
              <a:t>Blocks any other threads until the lock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6924" y="4280556"/>
            <a:ext cx="1059180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(numbers)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if (numbers.Count == 0) break;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lastIndex = numbers.Count - 1;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numbers.RemoveAt(lastIndex);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4" name="Picture 6" descr="http://png-4.findicons.com/files/icons/1008/quiet/256/y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89069" y="5377096"/>
            <a:ext cx="1295400" cy="1295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6805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cannot be handled outside a thread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3476" y="1805138"/>
            <a:ext cx="108966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new Thread(DoWork).Start();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catch (Exception ex)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Console.WriteLine("Exception!");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9BEEB5A9-72C8-403F-9063-3E67FF0481A2}"/>
              </a:ext>
            </a:extLst>
          </p:cNvPr>
          <p:cNvSpPr/>
          <p:nvPr/>
        </p:nvSpPr>
        <p:spPr>
          <a:xfrm>
            <a:off x="912812" y="4022510"/>
            <a:ext cx="5715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BB4A210-CE3C-4EAB-B955-CE2B7940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23" y="5035100"/>
            <a:ext cx="108966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void DoWork()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throw new ArgumentNullException();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23">
            <a:extLst>
              <a:ext uri="{FF2B5EF4-FFF2-40B4-BE49-F238E27FC236}">
                <a16:creationId xmlns:a16="http://schemas.microsoft.com/office/drawing/2014/main" xmlns="" id="{24285429-7A1E-457D-85AC-1BF2763E0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3020842"/>
            <a:ext cx="3733800" cy="1012172"/>
          </a:xfrm>
          <a:prstGeom prst="wedgeRoundRectCallout">
            <a:avLst>
              <a:gd name="adj1" fmla="val -67573"/>
              <a:gd name="adj2" fmla="val 7394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part will never be reached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36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 – the Right Way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4399" y="1257550"/>
            <a:ext cx="1089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Thread(DoWork).Start();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BB4A210-CE3C-4EAB-B955-CE2B7940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99" y="2057400"/>
            <a:ext cx="10896600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void DoWork()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try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throw new ArgumentNullException();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catch (Exception ex)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Console.WriteLine("Exception handled!");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        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FFD42BC9-13D9-41EA-9A5C-AEF91C9582A0}"/>
              </a:ext>
            </a:extLst>
          </p:cNvPr>
          <p:cNvSpPr/>
          <p:nvPr/>
        </p:nvSpPr>
        <p:spPr>
          <a:xfrm>
            <a:off x="836612" y="2819400"/>
            <a:ext cx="7467600" cy="3124200"/>
          </a:xfrm>
          <a:prstGeom prst="roundRect">
            <a:avLst>
              <a:gd name="adj" fmla="val 5519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xmlns="" id="{C799F456-5BCF-4865-80FE-2B1F024D4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6424" y="1408084"/>
            <a:ext cx="3388809" cy="1437820"/>
          </a:xfrm>
          <a:prstGeom prst="wedgeRoundRectCallout">
            <a:avLst>
              <a:gd name="adj1" fmla="val -58188"/>
              <a:gd name="adj2" fmla="val 10067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Exceptions should be handled inside the executed method(s)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873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BED2BD6-E965-4EEF-84A1-4F8EA1E34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48" y="5773600"/>
            <a:ext cx="10896600" cy="692873"/>
          </a:xfrm>
        </p:spPr>
        <p:txBody>
          <a:bodyPr/>
          <a:lstStyle/>
          <a:p>
            <a:r>
              <a:rPr lang="en-US" dirty="0"/>
              <a:t>Benefits and Drawbacks</a:t>
            </a:r>
          </a:p>
        </p:txBody>
      </p:sp>
      <p:pic>
        <p:nvPicPr>
          <p:cNvPr id="3" name="Picture 2" descr="http://med2heal.com/wp-content/uploads/Step_by_step_Blaustich_beschnibbe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48448" y="1981200"/>
            <a:ext cx="5334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8853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are accessible at all points</a:t>
            </a: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736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Synchronous code is executed step by step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4119" y="1998185"/>
            <a:ext cx="7602612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n = int.Parse(Console.ReadLine());</a:t>
            </a:r>
          </a:p>
          <a:p>
            <a:pPr marL="182880"/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PrintNumbersInRange(0, 10);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Console.WriteLine("Done.");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PrintNumbersInRange(int a, int b)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a; i &lt;= b; i++)</a:t>
            </a:r>
          </a:p>
          <a:p>
            <a:pPr marL="182880"/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Console.WriteLine(i);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8365086" y="1998185"/>
            <a:ext cx="3201326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8" name="Rectangle 7"/>
          <p:cNvSpPr/>
          <p:nvPr/>
        </p:nvSpPr>
        <p:spPr>
          <a:xfrm>
            <a:off x="8361767" y="3392903"/>
            <a:ext cx="3201326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PrintNumbersInRange()</a:t>
            </a:r>
          </a:p>
        </p:txBody>
      </p:sp>
      <p:sp>
        <p:nvSpPr>
          <p:cNvPr id="9" name="Rectangle 8"/>
          <p:cNvSpPr/>
          <p:nvPr/>
        </p:nvSpPr>
        <p:spPr>
          <a:xfrm>
            <a:off x="8365086" y="4787621"/>
            <a:ext cx="3201326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7858" y="6063267"/>
            <a:ext cx="66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xmlns="" id="{AA8123AF-5DD2-4093-A6CE-3D796B1F1B8B}"/>
              </a:ext>
            </a:extLst>
          </p:cNvPr>
          <p:cNvSpPr/>
          <p:nvPr/>
        </p:nvSpPr>
        <p:spPr>
          <a:xfrm>
            <a:off x="9817230" y="4178614"/>
            <a:ext cx="290400" cy="422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xmlns="" id="{28780B8B-FEBA-47FF-8060-6E7AC1E428CB}"/>
              </a:ext>
            </a:extLst>
          </p:cNvPr>
          <p:cNvSpPr/>
          <p:nvPr/>
        </p:nvSpPr>
        <p:spPr>
          <a:xfrm>
            <a:off x="9817230" y="2788906"/>
            <a:ext cx="290400" cy="422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xmlns="" id="{EECCD10A-0048-46EF-9032-A722BEEF1B21}"/>
              </a:ext>
            </a:extLst>
          </p:cNvPr>
          <p:cNvSpPr/>
          <p:nvPr/>
        </p:nvSpPr>
        <p:spPr>
          <a:xfrm>
            <a:off x="9826703" y="5639642"/>
            <a:ext cx="290400" cy="422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7360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6" grpId="0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/>
              <a:t>Synchronous Code - Long Running Operation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9124" y="1752600"/>
            <a:ext cx="1085057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Console.Write("Enter your name: 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name = Console.ReadLine();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int.MaxValue; i++)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Execute some operations here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           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Console.WriteLine($"Hello, {name}!");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xmlns="" id="{389C37E2-8F06-43AB-91D5-5D772BEEB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5670" y="2971800"/>
            <a:ext cx="2667000" cy="3100017"/>
          </a:xfrm>
          <a:prstGeom prst="wedgeRoundRectCallout">
            <a:avLst>
              <a:gd name="adj1" fmla="val -66321"/>
              <a:gd name="adj2" fmla="val -209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will have to wait for the long-running operation to finish before you can see the greeting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E323AEB7-D857-4341-8F20-2B84443D8A9A}"/>
              </a:ext>
            </a:extLst>
          </p:cNvPr>
          <p:cNvSpPr/>
          <p:nvPr/>
        </p:nvSpPr>
        <p:spPr>
          <a:xfrm>
            <a:off x="669124" y="3048000"/>
            <a:ext cx="7939888" cy="19050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56961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6AE50C3-A729-43A8-8A85-5DA6FC015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5F50A35-EB80-4803-BE4A-63DD054D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AAC74766-8A49-49BB-AFF2-7E449BCF8E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456438"/>
                  </p:ext>
                </p:extLst>
              </p:nvPr>
            </p:nvGraphicFramePr>
            <p:xfrm>
              <a:off x="1548394" y="1151121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05BCF34A-8661-4AD7-B202-63D8D0FD3326}">
                    <psez:zmPr id="{779F009B-0CE8-466F-ABCD-DEE74435253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AAC74766-8A49-49BB-AFF2-7E449BCF8E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8394" y="1151121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DEA099BC-299F-45FE-A966-46DBBE74A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3573274"/>
                  </p:ext>
                </p:extLst>
              </p:nvPr>
            </p:nvGraphicFramePr>
            <p:xfrm>
              <a:off x="6171196" y="1151121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B2115837-DCA9-46A8-ADAD-6E3138ECCEC2}">
                    <psez:zmPr id="{A1BD6A1C-B10C-4C7D-BDE1-BA28BFDB447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DEA099BC-299F-45FE-A966-46DBBE74A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71196" y="1151121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ADC07139-58C4-4824-A220-1AE92554D4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524039"/>
                  </p:ext>
                </p:extLst>
              </p:nvPr>
            </p:nvGraphicFramePr>
            <p:xfrm>
              <a:off x="1548393" y="3810000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93FC89DF-414B-4AF7-8DA1-D3100AF6FA66}">
                    <psez:zmPr id="{FE99853B-772A-4C54-8A3A-6A0C74C07444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ADC07139-58C4-4824-A220-1AE92554D4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48393" y="3810000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8BFFB6CE-7920-468B-894A-7C8A6808B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0805962"/>
                  </p:ext>
                </p:extLst>
              </p:nvPr>
            </p:nvGraphicFramePr>
            <p:xfrm>
              <a:off x="6171196" y="3810000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B94A8AAE-9ED2-4F9D-874F-DA5F5D81C1F2}">
                    <psez:zmPr id="{BD906392-25D0-4A4B-B11D-9D3D7BBAA062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8BFFB6CE-7920-468B-894A-7C8A6808B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71196" y="3810000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7504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component is blocked, the entire program is blocked</a:t>
            </a:r>
          </a:p>
          <a:p>
            <a:r>
              <a:rPr lang="en-US" dirty="0"/>
              <a:t>UI may become 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/>
              <a:t>CPU-demanding tasks delay execution of all other tasks</a:t>
            </a:r>
          </a:p>
          <a:p>
            <a:r>
              <a:rPr lang="en-US" dirty="0"/>
              <a:t>Accessing resources blocks entire program</a:t>
            </a:r>
          </a:p>
          <a:p>
            <a:pPr lvl="1"/>
            <a:r>
              <a:rPr lang="en-US" dirty="0"/>
              <a:t>Especially problematic with web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 Drawbacks</a:t>
            </a:r>
          </a:p>
        </p:txBody>
      </p:sp>
    </p:spTree>
    <p:extLst>
      <p:ext uri="{BB962C8B-B14F-4D97-AF65-F5344CB8AC3E}">
        <p14:creationId xmlns:p14="http://schemas.microsoft.com/office/powerpoint/2010/main" xmlns="" val="170999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EE38AC88-839A-424D-82BC-F2AA86C48039}"/>
              </a:ext>
            </a:extLst>
          </p:cNvPr>
          <p:cNvSpPr/>
          <p:nvPr/>
        </p:nvSpPr>
        <p:spPr>
          <a:xfrm>
            <a:off x="2360612" y="1096616"/>
            <a:ext cx="7086600" cy="3505200"/>
          </a:xfrm>
          <a:prstGeom prst="roundRect">
            <a:avLst>
              <a:gd name="adj" fmla="val 502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688256"/>
          </a:xfrm>
        </p:spPr>
        <p:txBody>
          <a:bodyPr/>
          <a:lstStyle/>
          <a:p>
            <a:r>
              <a:rPr lang="en-US" dirty="0"/>
              <a:t>Benefits and Drawbacks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164DFE-F592-4322-B91C-93B0967D9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69850" y="1066800"/>
            <a:ext cx="6929584" cy="3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3161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Program components can execute in 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actions run alongside other 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action can happen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dirty="0"/>
              <a:t> thread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Independent</a:t>
            </a:r>
            <a:r>
              <a:rPr lang="en-US" dirty="0"/>
              <a:t> components don't wait for each other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shared between threads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one thread uses a resources, others shouldn't use it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</a:t>
            </a:r>
          </a:p>
        </p:txBody>
      </p:sp>
    </p:spTree>
    <p:extLst>
      <p:ext uri="{BB962C8B-B14F-4D97-AF65-F5344CB8AC3E}">
        <p14:creationId xmlns:p14="http://schemas.microsoft.com/office/powerpoint/2010/main" xmlns="" val="36633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/>
              <a:t>If a component is blocked, other</a:t>
            </a:r>
            <a:br>
              <a:rPr lang="en-US" dirty="0"/>
            </a:br>
            <a:r>
              <a:rPr lang="en-US" dirty="0"/>
              <a:t>components still run</a:t>
            </a:r>
          </a:p>
          <a:p>
            <a:pPr lvl="1"/>
            <a:r>
              <a:rPr lang="en-US" dirty="0"/>
              <a:t>UI runs separately and always</a:t>
            </a:r>
            <a:br>
              <a:rPr lang="en-US" dirty="0"/>
            </a:br>
            <a:r>
              <a:rPr lang="en-US" dirty="0"/>
              <a:t>remains responsive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Utilization of multi-core systems</a:t>
            </a:r>
          </a:p>
          <a:p>
            <a:pPr marL="647646" lvl="1" indent="-342900"/>
            <a:r>
              <a:rPr lang="en-US" dirty="0"/>
              <a:t>Each core executes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 or more </a:t>
            </a:r>
            <a:r>
              <a:rPr lang="en-US" dirty="0"/>
              <a:t>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CPU-demanding tasks run on "background"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Resource access runs on "background" threads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Benefits</a:t>
            </a:r>
          </a:p>
        </p:txBody>
      </p:sp>
      <p:pic>
        <p:nvPicPr>
          <p:cNvPr id="2052" name="Picture 4" descr="http://imagenes.es.sftcdn.net/es/scrn/43000/43961/utorrent-21-700x3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7340" y="1294813"/>
            <a:ext cx="4853068" cy="2676121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4164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/>
              <a:t>Hard to know which code parts are running at a specific time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Harder than usual to debug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Have to protect resources</a:t>
            </a:r>
          </a:p>
          <a:p>
            <a:pPr marL="647646" lvl="1" indent="-342900"/>
            <a:r>
              <a:rPr lang="en-US" dirty="0"/>
              <a:t>One thread uses a resource</a:t>
            </a:r>
            <a:endParaRPr lang="bg-BG" dirty="0"/>
          </a:p>
          <a:p>
            <a:pPr marL="647646" lvl="1" indent="-342900"/>
            <a:r>
              <a:rPr lang="en-US" dirty="0"/>
              <a:t>Other threads must wait for the resource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Hard to synchronize resource access</a:t>
            </a:r>
          </a:p>
          <a:p>
            <a:pPr marL="647646" lvl="1" indent="-3429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Deadlocks</a:t>
            </a:r>
            <a:r>
              <a:rPr lang="en-US" dirty="0"/>
              <a:t> 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Drawbacks</a:t>
            </a:r>
          </a:p>
        </p:txBody>
      </p:sp>
    </p:spTree>
    <p:extLst>
      <p:ext uri="{BB962C8B-B14F-4D97-AF65-F5344CB8AC3E}">
        <p14:creationId xmlns:p14="http://schemas.microsoft.com/office/powerpoint/2010/main" xmlns="" val="216720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allows the execution of code simultaneously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71848" y="2706993"/>
            <a:ext cx="3818564" cy="5519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71847" y="3658213"/>
            <a:ext cx="2064348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(0..100)</a:t>
            </a:r>
          </a:p>
        </p:txBody>
      </p:sp>
      <p:cxnSp>
        <p:nvCxnSpPr>
          <p:cNvPr id="29" name="Straight Arrow Connector 28"/>
          <p:cNvCxnSpPr>
            <a:cxnSpLocks/>
            <a:endCxn id="27" idx="0"/>
          </p:cNvCxnSpPr>
          <p:nvPr/>
        </p:nvCxnSpPr>
        <p:spPr>
          <a:xfrm>
            <a:off x="8504021" y="3286748"/>
            <a:ext cx="0" cy="3714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7" idx="2"/>
          </p:cNvCxnSpPr>
          <p:nvPr/>
        </p:nvCxnSpPr>
        <p:spPr>
          <a:xfrm>
            <a:off x="8504021" y="4164109"/>
            <a:ext cx="0" cy="422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718884" y="4563404"/>
            <a:ext cx="2162128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(100..200)</a:t>
            </a:r>
          </a:p>
        </p:txBody>
      </p:sp>
      <p:cxnSp>
        <p:nvCxnSpPr>
          <p:cNvPr id="13" name="Elbow Connector 12"/>
          <p:cNvCxnSpPr>
            <a:cxnSpLocks/>
            <a:stCxn id="27" idx="3"/>
            <a:endCxn id="33" idx="0"/>
          </p:cNvCxnSpPr>
          <p:nvPr/>
        </p:nvCxnSpPr>
        <p:spPr>
          <a:xfrm>
            <a:off x="9536195" y="3911161"/>
            <a:ext cx="1263753" cy="6522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02071" y="2510384"/>
            <a:ext cx="6592697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int.Parse(Console.ReadLine());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PrintNumbersInRange(0, 100);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task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Task.Run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 </a:t>
            </a:r>
          </a:p>
          <a:p>
            <a:pPr marL="182880"/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PrintNumbersInRange(100, 200));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Console.WriteLine("Done.");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.Wait()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71847" y="5580391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Wait()</a:t>
            </a:r>
          </a:p>
        </p:txBody>
      </p:sp>
      <p:cxnSp>
        <p:nvCxnSpPr>
          <p:cNvPr id="16" name="Elbow Connector 15"/>
          <p:cNvCxnSpPr>
            <a:cxnSpLocks/>
            <a:stCxn id="33" idx="2"/>
            <a:endCxn id="15" idx="3"/>
          </p:cNvCxnSpPr>
          <p:nvPr/>
        </p:nvCxnSpPr>
        <p:spPr>
          <a:xfrm rot="5400000">
            <a:off x="10110371" y="5143761"/>
            <a:ext cx="764039" cy="61511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701C17F-9F3E-4D3B-9A69-B2321FFA24B4}"/>
              </a:ext>
            </a:extLst>
          </p:cNvPr>
          <p:cNvSpPr/>
          <p:nvPr/>
        </p:nvSpPr>
        <p:spPr>
          <a:xfrm>
            <a:off x="6545912" y="4586802"/>
            <a:ext cx="2990357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ECD248D-0240-4262-B2A3-03C15E2FD303}"/>
              </a:ext>
            </a:extLst>
          </p:cNvPr>
          <p:cNvCxnSpPr>
            <a:cxnSpLocks/>
          </p:cNvCxnSpPr>
          <p:nvPr/>
        </p:nvCxnSpPr>
        <p:spPr>
          <a:xfrm>
            <a:off x="8520025" y="5092698"/>
            <a:ext cx="0" cy="487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893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3" grpId="0" animBg="1"/>
      <p:bldP spid="39" grpId="0" animBg="1"/>
      <p:bldP spid="15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Parallel Library</a:t>
            </a:r>
          </a:p>
        </p:txBody>
      </p:sp>
      <p:pic>
        <p:nvPicPr>
          <p:cNvPr id="7" name="Picture 2" descr="http://www.dacostacoaching.co.uk/wp-content/uploads/2015/02/CompletedTask.jpg">
            <a:extLst>
              <a:ext uri="{FF2B5EF4-FFF2-40B4-BE49-F238E27FC236}">
                <a16:creationId xmlns:a16="http://schemas.microsoft.com/office/drawing/2014/main" xmlns="" id="{CA166D8C-0C1C-4988-B1F8-2665195F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676400"/>
            <a:ext cx="4114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26995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</a:t>
            </a:r>
            <a:r>
              <a:rPr lang="en-US" dirty="0"/>
              <a:t> is a high-level representation of concurrent work</a:t>
            </a:r>
          </a:p>
          <a:p>
            <a:pPr lvl="1"/>
            <a:r>
              <a:rPr lang="en-US" dirty="0"/>
              <a:t>Runs in parallel with the main thread</a:t>
            </a:r>
          </a:p>
          <a:p>
            <a:pPr lvl="1"/>
            <a:r>
              <a:rPr lang="en-US" dirty="0"/>
              <a:t>May not run on a new thread (the CLR decides)</a:t>
            </a:r>
          </a:p>
          <a:p>
            <a:pPr lvl="1"/>
            <a:r>
              <a:rPr lang="en-US" dirty="0"/>
              <a:t>Offers several operations</a:t>
            </a:r>
          </a:p>
          <a:p>
            <a:pPr lvl="2"/>
            <a:r>
              <a:rPr lang="en-US" dirty="0"/>
              <a:t>Creating, running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returning</a:t>
            </a:r>
            <a:r>
              <a:rPr lang="en-US" dirty="0"/>
              <a:t> result</a:t>
            </a:r>
          </a:p>
          <a:p>
            <a:pPr lvl="2"/>
            <a:r>
              <a:rPr lang="en-US" dirty="0"/>
              <a:t>Continuing with another task (chaining several operations)</a:t>
            </a:r>
          </a:p>
          <a:p>
            <a:pPr lvl="2"/>
            <a:r>
              <a:rPr lang="en-US" dirty="0"/>
              <a:t>Proper exception handling</a:t>
            </a:r>
          </a:p>
          <a:p>
            <a:pPr lvl="2"/>
            <a:r>
              <a:rPr lang="en-US" dirty="0"/>
              <a:t>Progress/state reports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</p:spTree>
    <p:extLst>
      <p:ext uri="{BB962C8B-B14F-4D97-AF65-F5344CB8AC3E}">
        <p14:creationId xmlns:p14="http://schemas.microsoft.com/office/powerpoint/2010/main" xmlns="" val="36044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tasks can be done in several ways</a:t>
            </a:r>
          </a:p>
          <a:p>
            <a:pPr lvl="1"/>
            <a:r>
              <a:rPr lang="en-US" sz="3000" noProof="1"/>
              <a:t>Initialize a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000" noProof="1"/>
              <a:t> object</a:t>
            </a:r>
          </a:p>
          <a:p>
            <a:pPr lvl="1"/>
            <a:endParaRPr lang="en-US" noProof="1"/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Task.Run()</a:t>
            </a:r>
          </a:p>
          <a:p>
            <a:pPr lvl="1"/>
            <a:endParaRPr lang="en-US" noProof="1"/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Task.Factory.StartNew()</a:t>
            </a:r>
            <a:r>
              <a:rPr lang="en-US" sz="3000" noProof="1"/>
              <a:t> – enables additional task customization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Tasks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2579429"/>
            <a:ext cx="105918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 { Console.WriteLine(""); 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3808321"/>
            <a:ext cx="105918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Run(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 TraverseMatrix()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6424" y="5568362"/>
            <a:ext cx="109583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Factory.StartNew(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 CopyFileContents("got-s03ep1.avi"),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TaskCreationOptions.LongRunning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298747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36E8094-DD58-4481-8BFB-3F0F71E47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052885"/>
            <a:ext cx="11804822" cy="5570355"/>
          </a:xfrm>
        </p:spPr>
        <p:txBody>
          <a:bodyPr/>
          <a:lstStyle/>
          <a:p>
            <a:r>
              <a:rPr lang="en-US" dirty="0"/>
              <a:t>Slice given file into given number of pieces</a:t>
            </a:r>
          </a:p>
          <a:p>
            <a:r>
              <a:rPr lang="en-US" dirty="0"/>
              <a:t>Save the pieces in a given directory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Slice File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CC08DF2-7C63-4882-8CAC-1ECB75E73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65231" y="2885595"/>
            <a:ext cx="3200847" cy="34390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8A8AEE7B-D9F2-4D04-9FB0-8231FDD39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4812" y="3647595"/>
            <a:ext cx="3086531" cy="134321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xmlns="" id="{728B540D-FBBB-442C-B6BD-213BC0218E22}"/>
              </a:ext>
            </a:extLst>
          </p:cNvPr>
          <p:cNvSpPr/>
          <p:nvPr/>
        </p:nvSpPr>
        <p:spPr>
          <a:xfrm>
            <a:off x="5180678" y="4133703"/>
            <a:ext cx="1142196" cy="471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11329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Slice a File to Pieces (1)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458" y="1384852"/>
            <a:ext cx="11049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Main(string[] args)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videoPath =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destination =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pieces = int.Parse(Console.ReadLine());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SliceAsync(videoPath, destination, pieces);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Console.WriteLine("Anything else?");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5556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Slice a File to Pieces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412" y="1151121"/>
            <a:ext cx="11049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SliceAsync(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sourceFile, string destinationPath, int parts)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Slice(sourceFile, destinationPath, parts);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Slice(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sourceFile, string destinationPath, int parts)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Implement slice logic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014107" y="3321995"/>
            <a:ext cx="2768441" cy="1012172"/>
          </a:xfrm>
          <a:prstGeom prst="wedgeRoundRectCallout">
            <a:avLst>
              <a:gd name="adj1" fmla="val -66884"/>
              <a:gd name="adj2" fmla="val -6591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on a separate thread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8C81BED6-8294-40D8-A7BF-F9D49012F6A3}"/>
              </a:ext>
            </a:extLst>
          </p:cNvPr>
          <p:cNvSpPr/>
          <p:nvPr/>
        </p:nvSpPr>
        <p:spPr>
          <a:xfrm>
            <a:off x="897094" y="2261901"/>
            <a:ext cx="7635717" cy="1600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40541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Read all images from a given directory</a:t>
            </a:r>
          </a:p>
          <a:p>
            <a:r>
              <a:rPr lang="en-US" noProof="1"/>
              <a:t>Flip the images upside down</a:t>
            </a:r>
          </a:p>
          <a:p>
            <a:r>
              <a:rPr lang="en-US" noProof="1"/>
              <a:t>Save the flipped images in a given directory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Demo: Parallel Image Flips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4E24DC7-E7D5-411C-BD13-B15B191507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1012" y="3505200"/>
            <a:ext cx="3276600" cy="27500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4B09F95-247B-41E3-9F9C-FC191759A1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2612" y="3463845"/>
            <a:ext cx="3254553" cy="279135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8755C1C1-1671-481A-B956-43257CBD672D}"/>
              </a:ext>
            </a:extLst>
          </p:cNvPr>
          <p:cNvSpPr/>
          <p:nvPr/>
        </p:nvSpPr>
        <p:spPr>
          <a:xfrm>
            <a:off x="5483311" y="4651601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5546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/>
              <a:t> is a task that will return a result sometime in the future</a:t>
            </a:r>
            <a:endParaRPr lang="en-US" sz="3000" noProof="1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Tasks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96924" y="2621201"/>
            <a:ext cx="10591800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 = Task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.Run(() =&gt;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long sum = 0;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for (int i = 0; i &lt; 10000; i++) sum += i; 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sum;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182880"/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Console.WriteLine(task.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770812" y="4953042"/>
            <a:ext cx="3326599" cy="1437820"/>
          </a:xfrm>
          <a:prstGeom prst="wedgeRoundRectCallout">
            <a:avLst>
              <a:gd name="adj1" fmla="val -90906"/>
              <a:gd name="adj2" fmla="val -167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Blocks the calling thread until the task returns a result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0E6F5011-AD31-4FDB-9F3A-CF570DF921E0}"/>
              </a:ext>
            </a:extLst>
          </p:cNvPr>
          <p:cNvSpPr/>
          <p:nvPr/>
        </p:nvSpPr>
        <p:spPr>
          <a:xfrm>
            <a:off x="4099916" y="5464095"/>
            <a:ext cx="2286000" cy="4317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4970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noProof="1"/>
              <a:t>Sum all prime numbers in given range</a:t>
            </a:r>
          </a:p>
          <a:p>
            <a:r>
              <a:rPr lang="en-US" sz="3000" noProof="1"/>
              <a:t>Leave the console interface unblocked while calculating the sum</a:t>
            </a:r>
          </a:p>
          <a:p>
            <a:r>
              <a:rPr lang="en-US" sz="3000" noProof="1"/>
              <a:t>Read commands and print the result only on command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Show</a:t>
            </a:r>
            <a:r>
              <a:rPr lang="en-US" sz="3000" noProof="1"/>
              <a:t>"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Sum Primes in Range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ECC8EEB-5159-482B-BF33-B4480C86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3505200"/>
            <a:ext cx="3124200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5736397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5736397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5736397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9BE816F4-475A-47A7-A160-E242CEB9D617}"/>
              </a:ext>
            </a:extLst>
          </p:cNvPr>
          <p:cNvSpPr/>
          <p:nvPr/>
        </p:nvSpPr>
        <p:spPr>
          <a:xfrm>
            <a:off x="1002264" y="3976457"/>
            <a:ext cx="1447800" cy="407102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3">
            <a:extLst>
              <a:ext uri="{FF2B5EF4-FFF2-40B4-BE49-F238E27FC236}">
                <a16:creationId xmlns:a16="http://schemas.microsoft.com/office/drawing/2014/main" xmlns="" id="{B99B95AC-ECB1-420A-A5EE-76BB760F2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762" y="3511826"/>
            <a:ext cx="5746250" cy="1863469"/>
          </a:xfrm>
          <a:prstGeom prst="wedgeRoundRectCallout">
            <a:avLst>
              <a:gd name="adj1" fmla="val -89236"/>
              <a:gd name="adj2" fmla="val -206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If the operation time is too long, you will have to wait for the calculations to finish before you can continue reading next command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28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+mj-lt"/>
                <a:cs typeface="Consolas" panose="020B0609020204030204" pitchFamily="49" charset="0"/>
              </a:rPr>
              <a:t>Exceptions that have occurred within the body of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200" dirty="0">
                <a:latin typeface="+mj-lt"/>
                <a:cs typeface="Consolas" panose="020B0609020204030204" pitchFamily="49" charset="0"/>
              </a:rPr>
              <a:t> can be captured and handled outside of it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Exception Handling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590800"/>
            <a:ext cx="10515600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task = SliceAsync(VideoPath, DestinationPath, 5);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catch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AggregateException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ex)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Handle exception...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AutoShape 23">
            <a:extLst>
              <a:ext uri="{FF2B5EF4-FFF2-40B4-BE49-F238E27FC236}">
                <a16:creationId xmlns:a16="http://schemas.microsoft.com/office/drawing/2014/main" xmlns="" id="{8B7BA4C7-7D25-4869-8DCA-71B5D87E3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3479943"/>
            <a:ext cx="3352800" cy="2289117"/>
          </a:xfrm>
          <a:prstGeom prst="wedgeRoundRectCallout">
            <a:avLst>
              <a:gd name="adj1" fmla="val -97195"/>
              <a:gd name="adj2" fmla="val -15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can use the 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AggregateException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wrap all exceptions thrown by different threads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4AA925E0-ACDE-425C-9C2D-DC5D8440B2ED}"/>
              </a:ext>
            </a:extLst>
          </p:cNvPr>
          <p:cNvSpPr/>
          <p:nvPr/>
        </p:nvSpPr>
        <p:spPr>
          <a:xfrm>
            <a:off x="2082316" y="4648200"/>
            <a:ext cx="3352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41679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+mj-lt"/>
                <a:cs typeface="Consolas" panose="020B0609020204030204" pitchFamily="49" charset="0"/>
              </a:rPr>
              <a:t>The keywords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are always used together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hints the compiler that the method might run in parallel</a:t>
            </a:r>
          </a:p>
          <a:p>
            <a:pPr lvl="1"/>
            <a:r>
              <a:rPr lang="en-US" noProof="1"/>
              <a:t>Does not make a method run asynchronously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</a:t>
            </a:r>
            <a:r>
              <a:rPr lang="en-US" dirty="0"/>
              <a:t>makes it)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Tells the compiler "this method could wait for a resource or operation"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it starts waiting, return to the calling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When the wait is over, go back to called method</a:t>
            </a:r>
            <a:endParaRPr lang="bg-BG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3210358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SliceFileAsync(string file, int parts)</a:t>
            </a:r>
          </a:p>
        </p:txBody>
      </p:sp>
    </p:spTree>
    <p:extLst>
      <p:ext uri="{BB962C8B-B14F-4D97-AF65-F5344CB8AC3E}">
        <p14:creationId xmlns:p14="http://schemas.microsoft.com/office/powerpoint/2010/main" xmlns="" val="22094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is used in a method which has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Saves the context in a state machine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Marks waiting for a resource (a task to complete)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Resource should be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result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/>
              <a:t> when it completes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522655"/>
            <a:ext cx="99822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DownloadStringAsync("http://softuni.bg");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91973" y="5616950"/>
            <a:ext cx="4038600" cy="586523"/>
          </a:xfrm>
          <a:prstGeom prst="wedgeRoundRectCallout">
            <a:avLst>
              <a:gd name="adj1" fmla="val 23482"/>
              <a:gd name="adj2" fmla="val -11360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Task&lt;string&gt;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967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1127061"/>
            <a:ext cx="11110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some other work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 the file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 successful.");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F9D00B36-3CA1-4957-86CE-585FFA8380C4}"/>
              </a:ext>
            </a:extLst>
          </p:cNvPr>
          <p:cNvSpPr/>
          <p:nvPr/>
        </p:nvSpPr>
        <p:spPr>
          <a:xfrm>
            <a:off x="849312" y="4140200"/>
            <a:ext cx="3949700" cy="1485900"/>
          </a:xfrm>
          <a:prstGeom prst="roundRect">
            <a:avLst>
              <a:gd name="adj" fmla="val 9829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06FA471E-41B4-4412-B1B5-7B920EF12EB4}"/>
              </a:ext>
            </a:extLst>
          </p:cNvPr>
          <p:cNvSpPr/>
          <p:nvPr/>
        </p:nvSpPr>
        <p:spPr>
          <a:xfrm>
            <a:off x="900112" y="2298700"/>
            <a:ext cx="38100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xmlns="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4165600"/>
            <a:ext cx="3886198" cy="1012172"/>
          </a:xfrm>
          <a:prstGeom prst="wedgeRoundRectCallout">
            <a:avLst>
              <a:gd name="adj1" fmla="val -114069"/>
              <a:gd name="adj2" fmla="val 650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calling thread exits the method on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bg-BG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A4BE297A-578D-49AA-B292-D6C5D21F15D5}"/>
              </a:ext>
            </a:extLst>
          </p:cNvPr>
          <p:cNvCxnSpPr>
            <a:stCxn id="5" idx="1"/>
            <a:endCxn id="8" idx="1"/>
          </p:cNvCxnSpPr>
          <p:nvPr/>
        </p:nvCxnSpPr>
        <p:spPr>
          <a:xfrm rot="10800000" flipH="1">
            <a:off x="849312" y="2489200"/>
            <a:ext cx="50800" cy="2393950"/>
          </a:xfrm>
          <a:prstGeom prst="bentConnector3">
            <a:avLst>
              <a:gd name="adj1" fmla="val -1225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087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1127061"/>
            <a:ext cx="11110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some other work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 the file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 successful.");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F9D00B36-3CA1-4957-86CE-585FFA8380C4}"/>
              </a:ext>
            </a:extLst>
          </p:cNvPr>
          <p:cNvSpPr/>
          <p:nvPr/>
        </p:nvSpPr>
        <p:spPr>
          <a:xfrm>
            <a:off x="900112" y="5571811"/>
            <a:ext cx="7251700" cy="435289"/>
          </a:xfrm>
          <a:prstGeom prst="roundRect">
            <a:avLst>
              <a:gd name="adj" fmla="val 9829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06FA471E-41B4-4412-B1B5-7B920EF12EB4}"/>
              </a:ext>
            </a:extLst>
          </p:cNvPr>
          <p:cNvSpPr/>
          <p:nvPr/>
        </p:nvSpPr>
        <p:spPr>
          <a:xfrm>
            <a:off x="900112" y="2298700"/>
            <a:ext cx="38100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xmlns="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697" y="3891314"/>
            <a:ext cx="4481512" cy="1437820"/>
          </a:xfrm>
          <a:prstGeom prst="wedgeRoundRectCallout">
            <a:avLst>
              <a:gd name="adj1" fmla="val -103017"/>
              <a:gd name="adj2" fmla="val 6480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the waiting is over, the calling thread proceeds with method execution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FA369D3A-7158-4FAC-9745-754832060026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900112" y="2489200"/>
            <a:ext cx="12700" cy="3225800"/>
          </a:xfrm>
          <a:prstGeom prst="bentConnector4">
            <a:avLst>
              <a:gd name="adj1" fmla="val 5100000"/>
              <a:gd name="adj2" fmla="val 100198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6707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744200" cy="1339204"/>
          </a:xfrm>
        </p:spPr>
        <p:txBody>
          <a:bodyPr/>
          <a:lstStyle/>
          <a:p>
            <a:r>
              <a:rPr lang="en-US" dirty="0"/>
              <a:t>Call Stack, Thread-Safety, Exception Handling</a:t>
            </a:r>
          </a:p>
        </p:txBody>
      </p:sp>
      <p:pic>
        <p:nvPicPr>
          <p:cNvPr id="5" name="Picture 2" descr="https://pbs.twimg.com/media/B4rVC4ICQAAr65m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295400"/>
            <a:ext cx="6645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5199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1127061"/>
            <a:ext cx="11110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some other work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 the file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 successful.");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06FA471E-41B4-4412-B1B5-7B920EF12EB4}"/>
              </a:ext>
            </a:extLst>
          </p:cNvPr>
          <p:cNvSpPr/>
          <p:nvPr/>
        </p:nvSpPr>
        <p:spPr>
          <a:xfrm>
            <a:off x="900112" y="2298700"/>
            <a:ext cx="38100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xmlns="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311" y="3886200"/>
            <a:ext cx="4481512" cy="1437820"/>
          </a:xfrm>
          <a:prstGeom prst="wedgeRoundRectCallout">
            <a:avLst>
              <a:gd name="adj1" fmla="val -108117"/>
              <a:gd name="adj2" fmla="val -14271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After the method is over the calling thread gets back to the calling method 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9767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Execute a long running operation</a:t>
            </a:r>
          </a:p>
          <a:p>
            <a:r>
              <a:rPr lang="en-US" dirty="0"/>
              <a:t>Handle user input while executing the operation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Live Demo: Tasks with Async and Await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197F2D1-A7EF-4FCE-B976-776669AB0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72" y="2870413"/>
            <a:ext cx="11110800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 typed: Hello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 again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 typed: Hello again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Compute: 588889000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Compute: 588889000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 typed: Await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Compute: 588889000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xmlns="" id="{27B4F85D-20BA-4242-909A-CC19B1F40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386" y="3192888"/>
            <a:ext cx="4481512" cy="586523"/>
          </a:xfrm>
          <a:prstGeom prst="wedgeRoundRectCallout">
            <a:avLst>
              <a:gd name="adj1" fmla="val -90245"/>
              <a:gd name="adj2" fmla="val -124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 input handling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xmlns="" id="{69DB07E7-AD86-4ACB-9F5B-AB5A294C6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325" y="4787430"/>
            <a:ext cx="4481512" cy="586523"/>
          </a:xfrm>
          <a:prstGeom prst="wedgeRoundRectCallout">
            <a:avLst>
              <a:gd name="adj1" fmla="val -76900"/>
              <a:gd name="adj2" fmla="val -8255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Long running operation result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BBC56C47-3ED5-424A-B7B1-8A46C543F313}"/>
              </a:ext>
            </a:extLst>
          </p:cNvPr>
          <p:cNvSpPr/>
          <p:nvPr/>
        </p:nvSpPr>
        <p:spPr>
          <a:xfrm>
            <a:off x="519112" y="3295650"/>
            <a:ext cx="28956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C37440F-596C-443A-82C1-824466BBCBAA}"/>
              </a:ext>
            </a:extLst>
          </p:cNvPr>
          <p:cNvSpPr/>
          <p:nvPr/>
        </p:nvSpPr>
        <p:spPr>
          <a:xfrm>
            <a:off x="519112" y="4406430"/>
            <a:ext cx="32131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90811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5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web resources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dirty="0"/>
              <a:t> class</a:t>
            </a:r>
          </a:p>
          <a:p>
            <a:endParaRPr lang="en-US" dirty="0"/>
          </a:p>
          <a:p>
            <a:r>
              <a:rPr lang="en-US" dirty="0"/>
              <a:t>Web access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dirty="0"/>
              <a:t> class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File processing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FileStream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 - GetStringAsync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C4826B9-8F1C-45DD-AF0F-0B0E42517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23" y="1802183"/>
            <a:ext cx="11347899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GetStringAsync();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FC0132-0F48-4D65-96FF-72BBD6CEA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23" y="5340311"/>
            <a:ext cx="11347899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ReadAsync();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WriteAsync();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D1F8793-7525-4CDF-98DD-4024FD2D3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74" y="3222302"/>
            <a:ext cx="11347899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GetAsync();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PostAsync();</a:t>
            </a:r>
          </a:p>
        </p:txBody>
      </p:sp>
    </p:spTree>
    <p:extLst>
      <p:ext uri="{BB962C8B-B14F-4D97-AF65-F5344CB8AC3E}">
        <p14:creationId xmlns:p14="http://schemas.microsoft.com/office/powerpoint/2010/main" xmlns="" val="27220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1947613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GetAsync(string uri =       	"https://httpbin.org/get")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 var r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Uri(uri)))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string result = await r.Content.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xmlns="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2" y="4662983"/>
            <a:ext cx="4252912" cy="1437820"/>
          </a:xfrm>
          <a:prstGeom prst="wedgeRoundRectCallout">
            <a:avLst>
              <a:gd name="adj1" fmla="val -72639"/>
              <a:gd name="adj2" fmla="val -13253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Base class for sending HTTP requests and receiving HTTP responses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30FCCA1A-2CC5-4EB9-9A94-814BA9ED6E8C}"/>
              </a:ext>
            </a:extLst>
          </p:cNvPr>
          <p:cNvSpPr/>
          <p:nvPr/>
        </p:nvSpPr>
        <p:spPr>
          <a:xfrm>
            <a:off x="1979612" y="3114031"/>
            <a:ext cx="66294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463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1947613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GetAsync(string uri =       	"https://httpbin.org/get")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 var r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Uri(uri)))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string result = await r.Content.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xmlns="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5181611"/>
            <a:ext cx="4252912" cy="1012172"/>
          </a:xfrm>
          <a:prstGeom prst="wedgeRoundRectCallout">
            <a:avLst>
              <a:gd name="adj1" fmla="val -46777"/>
              <a:gd name="adj2" fmla="val -14143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Sends a GET request to the specified Uri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30FCCA1A-2CC5-4EB9-9A94-814BA9ED6E8C}"/>
              </a:ext>
            </a:extLst>
          </p:cNvPr>
          <p:cNvSpPr/>
          <p:nvPr/>
        </p:nvSpPr>
        <p:spPr>
          <a:xfrm>
            <a:off x="4951412" y="3851994"/>
            <a:ext cx="51816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140945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1947613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GetAsync(string uri =       	"https://httpbin.org/get")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 var r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Uri(uri)))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string result = await 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xmlns="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734" y="5301455"/>
            <a:ext cx="5331980" cy="1012172"/>
          </a:xfrm>
          <a:prstGeom prst="wedgeRoundRectCallout">
            <a:avLst>
              <a:gd name="adj1" fmla="val -46662"/>
              <a:gd name="adj2" fmla="val -8518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Base class representing an HTTP entity body and content headers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30FCCA1A-2CC5-4EB9-9A94-814BA9ED6E8C}"/>
              </a:ext>
            </a:extLst>
          </p:cNvPr>
          <p:cNvSpPr/>
          <p:nvPr/>
        </p:nvSpPr>
        <p:spPr>
          <a:xfrm>
            <a:off x="5292656" y="4580268"/>
            <a:ext cx="1716156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27118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Post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08" y="1879373"/>
            <a:ext cx="11533722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PostAsync(string url, string data)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HttpClient client = new HttpClient();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StringContent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queryString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StringContent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var response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Uri(url), queryString);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responseBody = await response.Content.ReadAsStringAsync();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Console.WriteLine(responseBody);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xmlns="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500" y="5075786"/>
            <a:ext cx="5331980" cy="1012172"/>
          </a:xfrm>
          <a:prstGeom prst="wedgeRoundRectCallout">
            <a:avLst>
              <a:gd name="adj1" fmla="val -48710"/>
              <a:gd name="adj2" fmla="val -10271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Sends a POST request to the specified Uri with the specified query string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30FCCA1A-2CC5-4EB9-9A94-814BA9ED6E8C}"/>
              </a:ext>
            </a:extLst>
          </p:cNvPr>
          <p:cNvSpPr/>
          <p:nvPr/>
        </p:nvSpPr>
        <p:spPr>
          <a:xfrm>
            <a:off x="4258337" y="4157112"/>
            <a:ext cx="7598618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47457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HTML of a given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GetStringAsync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2261901"/>
            <a:ext cx="11262623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Task&lt;string&gt; GetWebsiteHtmlAsync(string websiteUrl)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HttpClient client = new HttpClient();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websiteHtml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(websiteUrl);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Console.WriteLine("Downloaded html");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websiteHtml;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99008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ReadAsync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60" y="1886827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Task&lt;string&gt; ReadFileAsync(string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byte[] result;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Console.WriteLine("Reading...");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(FileStream reader = File.Open(filename, FileMode.Open))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result = new byte[reader.Length];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await reader.</a:t>
            </a:r>
            <a:r>
              <a:rPr lang="en-US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(result, 0, (int)reader.Length);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Console.WriteLine("File readed");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System.Text.Encoding.UTF8.GetString(result);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457002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WriteAsync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60" y="1886827"/>
            <a:ext cx="11262623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Task SaveFile(string filename, byte[] data)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(FileStream stream = new FileStream(filename, 	FileMode.OpenOrCreate))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length = data.Length;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await stream.</a:t>
            </a:r>
            <a:r>
              <a:rPr lang="en-US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(data, 0, length);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41766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is a fundamental unit of code execution</a:t>
            </a:r>
          </a:p>
          <a:p>
            <a:r>
              <a:rPr lang="en-US" dirty="0"/>
              <a:t>Commonly, programs use more than one thread</a:t>
            </a:r>
          </a:p>
          <a:p>
            <a:pPr lvl="1"/>
            <a:r>
              <a:rPr lang="en-US" dirty="0"/>
              <a:t>In .NET, there is always 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 Stack</a:t>
            </a:r>
            <a:endParaRPr lang="en-US" dirty="0"/>
          </a:p>
          <a:p>
            <a:pPr lvl="1"/>
            <a:r>
              <a:rPr lang="en-US" dirty="0"/>
              <a:t>Stores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variables</a:t>
            </a:r>
          </a:p>
          <a:p>
            <a:pPr lvl="1"/>
            <a:r>
              <a:rPr lang="en-US" dirty="0"/>
              <a:t>Stores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currently invoked methods </a:t>
            </a:r>
            <a:r>
              <a:rPr lang="en-US" dirty="0"/>
              <a:t>in order of invocation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xmlns="" val="372518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DE67F297-A65D-405D-A023-9F71FE8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Example: Download File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08B083C-BE8B-4661-ABB3-737B7A79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98" y="1868101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Task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response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(FileUrl);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Console.WriteLine("File downloaded");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 writeFile = SaveFile(fileName, response);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writeFile.Wait();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Process.Start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(fileName);                    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AutoShape 23">
            <a:extLst>
              <a:ext uri="{FF2B5EF4-FFF2-40B4-BE49-F238E27FC236}">
                <a16:creationId xmlns:a16="http://schemas.microsoft.com/office/drawing/2014/main" xmlns="" id="{012A6D30-3192-4CE8-8444-A9F524B18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12" y="5410200"/>
            <a:ext cx="4481512" cy="586523"/>
          </a:xfrm>
          <a:prstGeom prst="wedgeRoundRectCallout">
            <a:avLst>
              <a:gd name="adj1" fmla="val -69212"/>
              <a:gd name="adj2" fmla="val -486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Opens the downloaded file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3D811CD-FCB5-4537-BCA3-A2D20EAADEFC}"/>
              </a:ext>
            </a:extLst>
          </p:cNvPr>
          <p:cNvSpPr/>
          <p:nvPr/>
        </p:nvSpPr>
        <p:spPr>
          <a:xfrm>
            <a:off x="1181168" y="5231296"/>
            <a:ext cx="42672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06384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DE67F297-A65D-405D-A023-9F71FE8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HTML of given website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Example: Download HTML(1)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08B083C-BE8B-4661-ABB3-737B7A79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2603400"/>
            <a:ext cx="11262623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void GetWebsiteHtmlAsync(string websiteUrl)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HttpClient client = new HttpClient();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websiteHtml = await client.GetStringAsync(websiteUrl);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Console.WriteLine("Downloaded html");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8347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Example: Download HTML(2)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08B083C-BE8B-4661-ABB3-737B7A79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92" y="1208949"/>
            <a:ext cx="11262623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url = Console.ReadLine();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GetWebsiteHtmlAsync(url);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(true)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userInput = Console.ReadLine();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if (userInput == "Print")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(websiteHtml != null) Console.WriteLine(websiteHtml);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else Console.WriteLine("Loading...");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else Console.WriteLine("Unknown command. Try again...");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94782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7DA2B10-1783-4F53-8DE1-F86D5647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Handshake, TCP Listener and Sockets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xmlns="" id="{BB04CE4D-872C-4B29-BB3C-B805CD0C8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56012" y="1010584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3498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xmlns="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xmlns="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86CD94D8-E897-4333-8F86-8EAFDD643AC5}"/>
              </a:ext>
            </a:extLst>
          </p:cNvPr>
          <p:cNvSpPr/>
          <p:nvPr/>
        </p:nvSpPr>
        <p:spPr>
          <a:xfrm>
            <a:off x="4460190" y="4670201"/>
            <a:ext cx="3082019" cy="381000"/>
          </a:xfrm>
          <a:prstGeom prst="rightArrow">
            <a:avLst/>
          </a:prstGeom>
          <a:solidFill>
            <a:srgbClr val="FFA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ED57C0-27D6-4EE2-9DC3-1E9ABF34B8AB}"/>
              </a:ext>
            </a:extLst>
          </p:cNvPr>
          <p:cNvSpPr txBox="1"/>
          <p:nvPr/>
        </p:nvSpPr>
        <p:spPr>
          <a:xfrm>
            <a:off x="5624495" y="4171149"/>
            <a:ext cx="753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48BF3B6-2A66-4B7A-8A1B-0E1E01E6DE8E}"/>
              </a:ext>
            </a:extLst>
          </p:cNvPr>
          <p:cNvSpPr txBox="1"/>
          <p:nvPr/>
        </p:nvSpPr>
        <p:spPr>
          <a:xfrm>
            <a:off x="4577165" y="5057827"/>
            <a:ext cx="2971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Synchronize packet</a:t>
            </a:r>
          </a:p>
        </p:txBody>
      </p:sp>
    </p:spTree>
    <p:extLst>
      <p:ext uri="{BB962C8B-B14F-4D97-AF65-F5344CB8AC3E}">
        <p14:creationId xmlns:p14="http://schemas.microsoft.com/office/powerpoint/2010/main" xmlns="" val="2432166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xmlns="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xmlns="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86CD94D8-E897-4333-8F86-8EAFDD643AC5}"/>
              </a:ext>
            </a:extLst>
          </p:cNvPr>
          <p:cNvSpPr/>
          <p:nvPr/>
        </p:nvSpPr>
        <p:spPr>
          <a:xfrm rot="10800000">
            <a:off x="4460190" y="4670201"/>
            <a:ext cx="3082019" cy="381000"/>
          </a:xfrm>
          <a:prstGeom prst="rightArrow">
            <a:avLst/>
          </a:prstGeom>
          <a:solidFill>
            <a:srgbClr val="FFA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ED57C0-27D6-4EE2-9DC3-1E9ABF34B8AB}"/>
              </a:ext>
            </a:extLst>
          </p:cNvPr>
          <p:cNvSpPr txBox="1"/>
          <p:nvPr/>
        </p:nvSpPr>
        <p:spPr>
          <a:xfrm>
            <a:off x="5196202" y="4146978"/>
            <a:ext cx="1609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 - 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48BF3B6-2A66-4B7A-8A1B-0E1E01E6DE8E}"/>
              </a:ext>
            </a:extLst>
          </p:cNvPr>
          <p:cNvSpPr txBox="1"/>
          <p:nvPr/>
        </p:nvSpPr>
        <p:spPr>
          <a:xfrm>
            <a:off x="4548556" y="5057827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Synchronize</a:t>
            </a:r>
          </a:p>
          <a:p>
            <a:pPr algn="ctr"/>
            <a:r>
              <a:rPr lang="en-US" sz="2800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xmlns="" val="22700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xmlns="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xmlns="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ED57C0-27D6-4EE2-9DC3-1E9ABF34B8AB}"/>
              </a:ext>
            </a:extLst>
          </p:cNvPr>
          <p:cNvSpPr txBox="1"/>
          <p:nvPr/>
        </p:nvSpPr>
        <p:spPr>
          <a:xfrm>
            <a:off x="5617630" y="4146981"/>
            <a:ext cx="76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48BF3B6-2A66-4B7A-8A1B-0E1E01E6DE8E}"/>
              </a:ext>
            </a:extLst>
          </p:cNvPr>
          <p:cNvSpPr txBox="1"/>
          <p:nvPr/>
        </p:nvSpPr>
        <p:spPr>
          <a:xfrm>
            <a:off x="4548556" y="5057827"/>
            <a:ext cx="2905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Acknowledgement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98E3C302-62DD-493B-AF0E-BFBE99794CD4}"/>
              </a:ext>
            </a:extLst>
          </p:cNvPr>
          <p:cNvSpPr/>
          <p:nvPr/>
        </p:nvSpPr>
        <p:spPr>
          <a:xfrm>
            <a:off x="4460190" y="4670201"/>
            <a:ext cx="3082019" cy="381000"/>
          </a:xfrm>
          <a:prstGeom prst="rightArrow">
            <a:avLst/>
          </a:prstGeom>
          <a:solidFill>
            <a:srgbClr val="FFA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09003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xmlns="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xmlns="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ED57C0-27D6-4EE2-9DC3-1E9ABF34B8AB}"/>
              </a:ext>
            </a:extLst>
          </p:cNvPr>
          <p:cNvSpPr txBox="1"/>
          <p:nvPr/>
        </p:nvSpPr>
        <p:spPr>
          <a:xfrm>
            <a:off x="4137637" y="4306270"/>
            <a:ext cx="358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Connection Established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xmlns="" id="{27CFA8CD-3929-4A3B-A94A-8307483B9817}"/>
              </a:ext>
            </a:extLst>
          </p:cNvPr>
          <p:cNvSpPr/>
          <p:nvPr/>
        </p:nvSpPr>
        <p:spPr>
          <a:xfrm>
            <a:off x="4438694" y="5090140"/>
            <a:ext cx="3069856" cy="387626"/>
          </a:xfrm>
          <a:prstGeom prst="left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0608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3E75C3F-61F9-4394-BF80-A2D2950DC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dirty="0"/>
              <a:t>Provides methods that listen for and accept incoming connection requests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Listener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334073D-1C4E-497B-8902-2B712AF9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61" y="2590800"/>
            <a:ext cx="11262623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private static async Task ServerListen()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port = 8000;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IPAddress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ipAddress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IPAddress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.Parse("127.0.0.1");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TcpListener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server = new TcpListener(ipAddress, port);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server.Start();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Establish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а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connection and read request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96109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6E3B45E-A3E8-4BB1-B032-FFBDAC78A5CE}"/>
              </a:ext>
            </a:extLst>
          </p:cNvPr>
          <p:cNvSpPr/>
          <p:nvPr/>
        </p:nvSpPr>
        <p:spPr>
          <a:xfrm>
            <a:off x="4341812" y="1909980"/>
            <a:ext cx="6400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xmlns="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8473" y="2849554"/>
            <a:ext cx="3736761" cy="586523"/>
          </a:xfrm>
          <a:prstGeom prst="wedgeRoundRectCallout">
            <a:avLst>
              <a:gd name="adj1" fmla="val -39254"/>
              <a:gd name="adj2" fmla="val -13036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Connecting with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FF24E6-45F9-4D6F-B61D-83B9431EB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xmlns="" val="141737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in C# can be created </a:t>
            </a:r>
            <a:r>
              <a:rPr lang="en-US" noProof="1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r>
              <a:rPr lang="en-US" noProof="1"/>
              <a:t> class</a:t>
            </a:r>
          </a:p>
          <a:p>
            <a:r>
              <a:rPr lang="en-US" noProof="1"/>
              <a:t>Constructor accepts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noProof="1"/>
              <a:t> (delegate) to execute on a separate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927" y="3363385"/>
            <a:ext cx="10499793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thread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=&gt;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 (int i = 0; i &lt; 10; i++)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{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Console.WriteLine(i);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}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20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6E3B45E-A3E8-4BB1-B032-FFBDAC78A5CE}"/>
              </a:ext>
            </a:extLst>
          </p:cNvPr>
          <p:cNvSpPr/>
          <p:nvPr/>
        </p:nvSpPr>
        <p:spPr>
          <a:xfrm>
            <a:off x="1979612" y="3635161"/>
            <a:ext cx="85344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xmlns="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2" y="5611068"/>
            <a:ext cx="3680335" cy="1012172"/>
          </a:xfrm>
          <a:prstGeom prst="wedgeRoundRectCallout">
            <a:avLst>
              <a:gd name="adj1" fmla="val -115939"/>
              <a:gd name="adj2" fmla="val -19758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data from client's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4747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6E3B45E-A3E8-4BB1-B032-FFBDAC78A5CE}"/>
              </a:ext>
            </a:extLst>
          </p:cNvPr>
          <p:cNvSpPr/>
          <p:nvPr/>
        </p:nvSpPr>
        <p:spPr>
          <a:xfrm>
            <a:off x="1903412" y="4918054"/>
            <a:ext cx="8077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xmlns="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0812" y="5619020"/>
            <a:ext cx="3294110" cy="1012172"/>
          </a:xfrm>
          <a:prstGeom prst="wedgeRoundRectCallout">
            <a:avLst>
              <a:gd name="adj1" fmla="val -135270"/>
              <a:gd name="adj2" fmla="val -7320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data to client's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421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6E3B45E-A3E8-4BB1-B032-FFBDAC78A5CE}"/>
              </a:ext>
            </a:extLst>
          </p:cNvPr>
          <p:cNvSpPr/>
          <p:nvPr/>
        </p:nvSpPr>
        <p:spPr>
          <a:xfrm>
            <a:off x="1840464" y="5770414"/>
            <a:ext cx="4545566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xmlns="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5532528"/>
            <a:ext cx="4035869" cy="586523"/>
          </a:xfrm>
          <a:prstGeom prst="wedgeRoundRectCallout">
            <a:avLst>
              <a:gd name="adj1" fmla="val -74753"/>
              <a:gd name="adj2" fmla="val 2657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Closes the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7535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3A0FA513-B02D-4B74-ACB8-911E5D0B4185}"/>
              </a:ext>
            </a:extLst>
          </p:cNvPr>
          <p:cNvSpPr/>
          <p:nvPr/>
        </p:nvSpPr>
        <p:spPr>
          <a:xfrm>
            <a:off x="4341812" y="2400922"/>
            <a:ext cx="5791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xmlns="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3445262"/>
            <a:ext cx="3736761" cy="586523"/>
          </a:xfrm>
          <a:prstGeom prst="wedgeRoundRectCallout">
            <a:avLst>
              <a:gd name="adj1" fmla="val -43033"/>
              <a:gd name="adj2" fmla="val -14857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Connecting with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94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3A0FA513-B02D-4B74-ACB8-911E5D0B4185}"/>
              </a:ext>
            </a:extLst>
          </p:cNvPr>
          <p:cNvSpPr/>
          <p:nvPr/>
        </p:nvSpPr>
        <p:spPr>
          <a:xfrm>
            <a:off x="592362" y="3691164"/>
            <a:ext cx="466385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xmlns="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3445262"/>
            <a:ext cx="3736761" cy="586523"/>
          </a:xfrm>
          <a:prstGeom prst="wedgeRoundRectCallout">
            <a:avLst>
              <a:gd name="adj1" fmla="val -110415"/>
              <a:gd name="adj2" fmla="val 3670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Receive data from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5032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3A0FA513-B02D-4B74-ACB8-911E5D0B4185}"/>
              </a:ext>
            </a:extLst>
          </p:cNvPr>
          <p:cNvSpPr/>
          <p:nvPr/>
        </p:nvSpPr>
        <p:spPr>
          <a:xfrm>
            <a:off x="592362" y="4982816"/>
            <a:ext cx="374945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xmlns="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823" y="5146754"/>
            <a:ext cx="3736761" cy="586523"/>
          </a:xfrm>
          <a:prstGeom prst="wedgeRoundRectCallout">
            <a:avLst>
              <a:gd name="adj1" fmla="val -96584"/>
              <a:gd name="adj2" fmla="val -4011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 data to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8692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3A0FA513-B02D-4B74-ACB8-911E5D0B4185}"/>
              </a:ext>
            </a:extLst>
          </p:cNvPr>
          <p:cNvSpPr/>
          <p:nvPr/>
        </p:nvSpPr>
        <p:spPr>
          <a:xfrm>
            <a:off x="608012" y="5835774"/>
            <a:ext cx="3048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xmlns="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613" y="5105400"/>
            <a:ext cx="2945599" cy="586523"/>
          </a:xfrm>
          <a:prstGeom prst="wedgeRoundRectCallout">
            <a:avLst>
              <a:gd name="adj1" fmla="val -96473"/>
              <a:gd name="adj2" fmla="val 7285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Close connection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1304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3A0FA513-B02D-4B74-ACB8-911E5D0B4185}"/>
              </a:ext>
            </a:extLst>
          </p:cNvPr>
          <p:cNvSpPr/>
          <p:nvPr/>
        </p:nvSpPr>
        <p:spPr>
          <a:xfrm>
            <a:off x="3579812" y="5791449"/>
            <a:ext cx="4114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xmlns="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8285" y="5120529"/>
            <a:ext cx="3276600" cy="1012172"/>
          </a:xfrm>
          <a:prstGeom prst="wedgeRoundRectCallout">
            <a:avLst>
              <a:gd name="adj1" fmla="val -67353"/>
              <a:gd name="adj2" fmla="val 309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Options to disable send/receive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0557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simple web server</a:t>
            </a:r>
          </a:p>
          <a:p>
            <a:pPr lvl="1"/>
            <a:r>
              <a:rPr lang="en-US" dirty="0"/>
              <a:t>Receive a request from a client</a:t>
            </a:r>
          </a:p>
          <a:p>
            <a:pPr lvl="1"/>
            <a:r>
              <a:rPr lang="en-US" dirty="0"/>
              <a:t>Print the request on the console	</a:t>
            </a:r>
          </a:p>
          <a:p>
            <a:pPr lvl="1"/>
            <a:r>
              <a:rPr lang="en-US" dirty="0"/>
              <a:t>Write response to client's interface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Problem: Simple Web Server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7271E4-1779-4E3E-A390-376E7ABAC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664" y="4731572"/>
            <a:ext cx="3352800" cy="1045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F957718-62F6-487A-8343-2D454477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18"/>
          <a:stretch/>
        </p:blipFill>
        <p:spPr>
          <a:xfrm>
            <a:off x="4363672" y="4114800"/>
            <a:ext cx="7441732" cy="2239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1090FBA-7AC9-496C-B4FE-BC79F8EFB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66012" y="1524000"/>
            <a:ext cx="3891774" cy="172711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8B5F7583-C9A9-4EAE-BA01-00B2BE10E678}"/>
              </a:ext>
            </a:extLst>
          </p:cNvPr>
          <p:cNvSpPr/>
          <p:nvPr/>
        </p:nvSpPr>
        <p:spPr>
          <a:xfrm>
            <a:off x="3718144" y="5105400"/>
            <a:ext cx="547468" cy="37750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53F9E226-7174-45E2-AD0B-E5999625DF7F}"/>
              </a:ext>
            </a:extLst>
          </p:cNvPr>
          <p:cNvSpPr/>
          <p:nvPr/>
        </p:nvSpPr>
        <p:spPr>
          <a:xfrm flipV="1">
            <a:off x="9221399" y="3479057"/>
            <a:ext cx="381000" cy="457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61799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TcpClient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51121"/>
            <a:ext cx="11163397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async void Connect(TcpListener listener)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Accept TcpClient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Read request data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Send data to 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var message = Encoding.ASCII.GetString(buffer);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Console.WriteLine(message);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client.GetStream().Dispose();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57809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dirty="0"/>
              <a:t> – schedules the thread for execution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noProof="1"/>
              <a:t> – waits for the thread to finish its work (blocks the calling thread)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8079" y="3238883"/>
            <a:ext cx="1152949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primes = new Thread(() =&gt; PrintPrimesInRange(1, 10000));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primes.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Console.WriteLine("Waiting for thread to finish work...");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primes.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xmlns="" val="196206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TcpClient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14" y="1524000"/>
            <a:ext cx="1127760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IPAddress address = IPAddress.Parse("127.0.0.1");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port = 1300;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TcpListener listener = new TcpListener(address, port);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listener.Start();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var task = Task.Run(() =&gt; Connect(listener));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244653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Socket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51121"/>
            <a:ext cx="11163397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async void Connect(TcpListener listener)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Accept socket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Read request data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Send data to 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var message = Encoding.ASCII.GetString(buffer);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Console.WriteLine(message);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socket.ShutDown();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882517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Operating System Concurrency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7DA2B10-1783-4F53-8DE1-F86D5647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Synchronous Execution &amp; Multitasking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65595" y="1371600"/>
            <a:ext cx="4299706" cy="33210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3731266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07760" y="3639357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Program.exe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program's code is translated to CPU instructions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1" y="4204860"/>
            <a:ext cx="7037899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00DA2655  mov   dword ptr [ebp-40h],5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00DA265C  mov   dword ptr [ebp-44h],4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00DA2663  mov   ecx,dword ptr [ebp-40h]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00DA2666  add   ecx,dword ptr [ebp-44h] 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00DA2669  call  73B5A920 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00DA266E  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nop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317196"/>
            <a:ext cx="57150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int a = 5;</a:t>
            </a:r>
          </a:p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int b = 4;</a:t>
            </a:r>
          </a:p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Console.WriteLine(a + b);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778051" y="3647816"/>
            <a:ext cx="254652" cy="466984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531262" y="349190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Compilation</a:t>
            </a:r>
          </a:p>
        </p:txBody>
      </p:sp>
      <p:pic>
        <p:nvPicPr>
          <p:cNvPr id="1026" name="Picture 2" descr="http://www.cepco.ru/images/icons2/png/cp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49791" y="192448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28012" y="3896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Single-Core CPU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760" y="1734357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Program.cs</a:t>
            </a: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429272" y="4702938"/>
            <a:ext cx="3326599" cy="1012172"/>
          </a:xfrm>
          <a:prstGeom prst="wedgeRoundRectCallout">
            <a:avLst>
              <a:gd name="adj1" fmla="val -70885"/>
              <a:gd name="adj2" fmla="val -2206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Instructions are executed one by one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68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6" grpId="0" animBg="1"/>
      <p:bldP spid="8" grpId="0" animBg="1"/>
      <p:bldP spid="9" grpId="0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can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/>
              <a:t>(applications) at once</a:t>
            </a:r>
          </a:p>
          <a:p>
            <a:pPr lvl="1"/>
            <a:r>
              <a:rPr lang="en-US" dirty="0"/>
              <a:t>But its CPU can only execute one instruction at a time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/>
              <a:t> is achieved by the operating system's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/>
              <a:t>Grants each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noProof="1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Multi-Tasking</a:t>
            </a:r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441212" y="4114800"/>
            <a:ext cx="11125200" cy="12954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3612" y="4953000"/>
            <a:ext cx="1074420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7412" y="5010090"/>
            <a:ext cx="10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	          5	                     10	            15	                        20	               25	            </a:t>
            </a:r>
            <a:r>
              <a:rPr lang="en-US" sz="2000" b="1" noProof="1"/>
              <a:t>ms  </a:t>
            </a:r>
          </a:p>
        </p:txBody>
      </p:sp>
      <p:graphicFrame>
        <p:nvGraphicFramePr>
          <p:cNvPr id="25" name="Group 134"/>
          <p:cNvGraphicFramePr>
            <a:graphicFrameLocks/>
          </p:cNvGraphicFramePr>
          <p:nvPr>
            <p:extLst/>
          </p:nvPr>
        </p:nvGraphicFramePr>
        <p:xfrm>
          <a:off x="59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Group 134"/>
          <p:cNvGraphicFramePr>
            <a:graphicFrameLocks/>
          </p:cNvGraphicFramePr>
          <p:nvPr>
            <p:extLst/>
          </p:nvPr>
        </p:nvGraphicFramePr>
        <p:xfrm>
          <a:off x="249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chrome.exe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Group 134"/>
          <p:cNvGraphicFramePr>
            <a:graphicFrameLocks/>
          </p:cNvGraphicFramePr>
          <p:nvPr>
            <p:extLst/>
          </p:nvPr>
        </p:nvGraphicFramePr>
        <p:xfrm>
          <a:off x="440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winamp.exe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Group 134"/>
          <p:cNvGraphicFramePr>
            <a:graphicFrameLocks/>
          </p:cNvGraphicFramePr>
          <p:nvPr>
            <p:extLst/>
          </p:nvPr>
        </p:nvGraphicFramePr>
        <p:xfrm>
          <a:off x="630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system.exe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>
            <p:extLst/>
          </p:nvPr>
        </p:nvGraphicFramePr>
        <p:xfrm>
          <a:off x="821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Group 134"/>
          <p:cNvGraphicFramePr>
            <a:graphicFrameLocks/>
          </p:cNvGraphicFramePr>
          <p:nvPr>
            <p:extLst/>
          </p:nvPr>
        </p:nvGraphicFramePr>
        <p:xfrm>
          <a:off x="10152034" y="4343400"/>
          <a:ext cx="652378" cy="381000"/>
        </p:xfrm>
        <a:graphic>
          <a:graphicData uri="http://schemas.openxmlformats.org/drawingml/2006/table">
            <a:tbl>
              <a:tblPr/>
              <a:tblGrid>
                <a:gridCol w="6523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43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5936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2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7412" y="4883607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3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37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04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053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is a unit of code execution</a:t>
            </a:r>
          </a:p>
          <a:p>
            <a:pPr marL="757185" lvl="2" indent="-452438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Each thread has its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call stack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/>
              <a:t>means a program can do several </a:t>
            </a:r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400" dirty="0"/>
              <a:t>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the main 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Tasks</a:t>
            </a:r>
            <a:r>
              <a:rPr lang="en-US" dirty="0"/>
              <a:t> facilitate the work with multithreading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/>
              <a:t> keywords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69BF2E-5685-4170-80DD-713A89907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9301804" y="1042701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480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Asynchronous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3538928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07765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18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all even numbers in a given range</a:t>
            </a:r>
          </a:p>
          <a:p>
            <a:r>
              <a:rPr lang="en-US" dirty="0"/>
              <a:t>Printing should be executed on a separate thread</a:t>
            </a:r>
          </a:p>
          <a:p>
            <a:r>
              <a:rPr lang="en-US" dirty="0"/>
              <a:t>After all numbers are printed print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Thread finished work</a:t>
            </a:r>
            <a:r>
              <a:rPr lang="en-US" dirty="0"/>
              <a:t>"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Numbers Thread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6812" y="4671090"/>
            <a:ext cx="1441485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0C1884C-0854-4757-B313-A0D0BA42D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954" y="3593871"/>
            <a:ext cx="41910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 finished work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4F8C9AD1-2927-49A9-BE4C-D5192302438B}"/>
              </a:ext>
            </a:extLst>
          </p:cNvPr>
          <p:cNvSpPr/>
          <p:nvPr/>
        </p:nvSpPr>
        <p:spPr>
          <a:xfrm>
            <a:off x="4278946" y="4770204"/>
            <a:ext cx="799491" cy="378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0945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Even Numbers Thread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0C1884C-0854-4757-B313-A0D0BA42D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600200"/>
            <a:ext cx="10729800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start and end numbers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 evens = new Thread(() =&gt;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PrintEvenNumbers(start, end));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evens.Start();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evens.Join();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Console.WriteLine("Thread finished work");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 method PrintEvenNumbers</a:t>
            </a:r>
          </a:p>
        </p:txBody>
      </p:sp>
    </p:spTree>
    <p:extLst>
      <p:ext uri="{BB962C8B-B14F-4D97-AF65-F5344CB8AC3E}">
        <p14:creationId xmlns:p14="http://schemas.microsoft.com/office/powerpoint/2010/main" xmlns="" val="515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23942</TotalTime>
  <Words>3641</Words>
  <Application>Microsoft Office PowerPoint</Application>
  <PresentationFormat>Custom</PresentationFormat>
  <Paragraphs>872</Paragraphs>
  <Slides>78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SoftUni 16x9</vt:lpstr>
      <vt:lpstr>Asynchronous Processing</vt:lpstr>
      <vt:lpstr>Table of Contents</vt:lpstr>
      <vt:lpstr>Have a Question?</vt:lpstr>
      <vt:lpstr>Threads</vt:lpstr>
      <vt:lpstr>Threads</vt:lpstr>
      <vt:lpstr>Threads in C#</vt:lpstr>
      <vt:lpstr>System.Thread</vt:lpstr>
      <vt:lpstr>Problem: Even Numbers Thread</vt:lpstr>
      <vt:lpstr>Solution: Even Numbers Thread</vt:lpstr>
      <vt:lpstr>Thread – Example</vt:lpstr>
      <vt:lpstr>Thread Stack</vt:lpstr>
      <vt:lpstr>Thread Race Conditions</vt:lpstr>
      <vt:lpstr>Thread Safety</vt:lpstr>
      <vt:lpstr>Exception Handling</vt:lpstr>
      <vt:lpstr>Exception Handling – the Right Way</vt:lpstr>
      <vt:lpstr>Synchronous Programming</vt:lpstr>
      <vt:lpstr>Synchronous Programming</vt:lpstr>
      <vt:lpstr>Synchronous Code</vt:lpstr>
      <vt:lpstr>Synchronous Code - Long Running Operation</vt:lpstr>
      <vt:lpstr>Synchronous Programming Drawbacks</vt:lpstr>
      <vt:lpstr>Asynchronous Programming</vt:lpstr>
      <vt:lpstr>Asynchronous Programming</vt:lpstr>
      <vt:lpstr>Asynchronous Programming – Benefits</vt:lpstr>
      <vt:lpstr>Asynchronous Programming – Drawbacks</vt:lpstr>
      <vt:lpstr>Asynchronous Code</vt:lpstr>
      <vt:lpstr>Tasks in C#</vt:lpstr>
      <vt:lpstr>Tasks in C#</vt:lpstr>
      <vt:lpstr>Creating Tasks in C#</vt:lpstr>
      <vt:lpstr>Problem: Slice File</vt:lpstr>
      <vt:lpstr>Solution: Slice a File to Pieces (1)</vt:lpstr>
      <vt:lpstr>Solution: Slice a File to Pieces (2)</vt:lpstr>
      <vt:lpstr>Live Demo: Parallel Image Flips</vt:lpstr>
      <vt:lpstr>Generic Tasks</vt:lpstr>
      <vt:lpstr>Live Demo: Sum Primes in Range</vt:lpstr>
      <vt:lpstr>Task Exception Handling</vt:lpstr>
      <vt:lpstr>Tasks with async and await</vt:lpstr>
      <vt:lpstr>Tasks with async and await (2)</vt:lpstr>
      <vt:lpstr>async and await – Example</vt:lpstr>
      <vt:lpstr>async and await – Example</vt:lpstr>
      <vt:lpstr>async and await – Example</vt:lpstr>
      <vt:lpstr>Live Demo: Tasks with Async and Await</vt:lpstr>
      <vt:lpstr>Build-in Async Methods - GetStringAsync</vt:lpstr>
      <vt:lpstr>Build-in Async Methods: Get Async</vt:lpstr>
      <vt:lpstr>Build-in Async Methods: Get Async</vt:lpstr>
      <vt:lpstr>Build-in Async Methods: Get Async</vt:lpstr>
      <vt:lpstr>Build-in Async Methods: Post Async</vt:lpstr>
      <vt:lpstr>Build-in Async Methods: GetStringAsync</vt:lpstr>
      <vt:lpstr>Build-in Async Methods: ReadAsync</vt:lpstr>
      <vt:lpstr>Build-in Async Methods: WriteAsync</vt:lpstr>
      <vt:lpstr>Example: Download File</vt:lpstr>
      <vt:lpstr>Example: Download HTML(1)</vt:lpstr>
      <vt:lpstr>Example: Download HTML(2)</vt:lpstr>
      <vt:lpstr>TCP Networking</vt:lpstr>
      <vt:lpstr>Transmission Control Protocol</vt:lpstr>
      <vt:lpstr>Transmission Control Protocol</vt:lpstr>
      <vt:lpstr>Transmission Control Protocol</vt:lpstr>
      <vt:lpstr>Transmission Control Protocol</vt:lpstr>
      <vt:lpstr>TCP Listener</vt:lpstr>
      <vt:lpstr>TCP Client</vt:lpstr>
      <vt:lpstr>TCP Client</vt:lpstr>
      <vt:lpstr>TCP Client</vt:lpstr>
      <vt:lpstr>TCP Client</vt:lpstr>
      <vt:lpstr>Socket</vt:lpstr>
      <vt:lpstr>Socket</vt:lpstr>
      <vt:lpstr>Socket</vt:lpstr>
      <vt:lpstr>Socket</vt:lpstr>
      <vt:lpstr>Socket</vt:lpstr>
      <vt:lpstr>Problem: Simple Web Server</vt:lpstr>
      <vt:lpstr>Solution: Web Server with TcpClient</vt:lpstr>
      <vt:lpstr>Solution: Web Server with TcpClient</vt:lpstr>
      <vt:lpstr>Solution: Web Server with Socket</vt:lpstr>
      <vt:lpstr>Operating System Concurrency</vt:lpstr>
      <vt:lpstr>Instruction Execution</vt:lpstr>
      <vt:lpstr>Multi-Tasking</vt:lpstr>
      <vt:lpstr>Summary</vt:lpstr>
      <vt:lpstr>Asynchronous Programming</vt:lpstr>
      <vt:lpstr>License</vt:lpstr>
      <vt:lpstr>Trainings @ Software University (SoftUni)</vt:lpstr>
    </vt:vector>
  </TitlesOfParts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Processing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Course Page - https://softuni.bg/courses/csharp-web-development-basics</dc:description>
  <cp:lastModifiedBy>Потребител на Windows</cp:lastModifiedBy>
  <cp:revision>639</cp:revision>
  <dcterms:created xsi:type="dcterms:W3CDTF">2014-01-02T17:00:34Z</dcterms:created>
  <dcterms:modified xsi:type="dcterms:W3CDTF">2017-10-06T09:21:52Z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